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37"/>
  </p:notesMasterIdLst>
  <p:sldIdLst>
    <p:sldId id="260" r:id="rId2"/>
    <p:sldId id="332" r:id="rId3"/>
    <p:sldId id="267" r:id="rId4"/>
    <p:sldId id="262" r:id="rId5"/>
    <p:sldId id="266" r:id="rId6"/>
    <p:sldId id="271" r:id="rId7"/>
    <p:sldId id="269" r:id="rId8"/>
    <p:sldId id="272" r:id="rId9"/>
    <p:sldId id="315" r:id="rId10"/>
    <p:sldId id="314" r:id="rId11"/>
    <p:sldId id="313" r:id="rId12"/>
    <p:sldId id="282" r:id="rId13"/>
    <p:sldId id="275" r:id="rId14"/>
    <p:sldId id="320" r:id="rId15"/>
    <p:sldId id="321" r:id="rId16"/>
    <p:sldId id="322" r:id="rId17"/>
    <p:sldId id="319" r:id="rId18"/>
    <p:sldId id="317" r:id="rId19"/>
    <p:sldId id="324" r:id="rId20"/>
    <p:sldId id="283" r:id="rId21"/>
    <p:sldId id="323" r:id="rId22"/>
    <p:sldId id="316" r:id="rId23"/>
    <p:sldId id="312" r:id="rId24"/>
    <p:sldId id="325" r:id="rId25"/>
    <p:sldId id="326" r:id="rId26"/>
    <p:sldId id="327" r:id="rId27"/>
    <p:sldId id="328" r:id="rId28"/>
    <p:sldId id="302" r:id="rId29"/>
    <p:sldId id="329" r:id="rId30"/>
    <p:sldId id="330" r:id="rId31"/>
    <p:sldId id="331" r:id="rId32"/>
    <p:sldId id="307" r:id="rId33"/>
    <p:sldId id="311" r:id="rId34"/>
    <p:sldId id="264" r:id="rId35"/>
    <p:sldId id="333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B0DEF17-45F7-4BA0-8188-2C6F5A98931A}">
          <p14:sldIdLst>
            <p14:sldId id="260"/>
            <p14:sldId id="332"/>
            <p14:sldId id="267"/>
            <p14:sldId id="262"/>
          </p14:sldIdLst>
        </p14:section>
        <p14:section name="Optimism" id="{1907FF68-A1E7-4B44-8AC8-EFDE346ADCE5}">
          <p14:sldIdLst>
            <p14:sldId id="266"/>
            <p14:sldId id="271"/>
            <p14:sldId id="269"/>
            <p14:sldId id="272"/>
            <p14:sldId id="315"/>
            <p14:sldId id="314"/>
            <p14:sldId id="313"/>
            <p14:sldId id="282"/>
            <p14:sldId id="275"/>
            <p14:sldId id="320"/>
            <p14:sldId id="321"/>
            <p14:sldId id="322"/>
            <p14:sldId id="319"/>
            <p14:sldId id="317"/>
            <p14:sldId id="324"/>
            <p14:sldId id="283"/>
            <p14:sldId id="323"/>
          </p14:sldIdLst>
        </p14:section>
        <p14:section name="Gratitude" id="{2EF6105F-F157-436D-B4A5-C548FBCDD1C7}">
          <p14:sldIdLst>
            <p14:sldId id="316"/>
            <p14:sldId id="312"/>
            <p14:sldId id="325"/>
            <p14:sldId id="326"/>
            <p14:sldId id="327"/>
            <p14:sldId id="328"/>
            <p14:sldId id="302"/>
            <p14:sldId id="329"/>
            <p14:sldId id="330"/>
            <p14:sldId id="331"/>
            <p14:sldId id="307"/>
          </p14:sldIdLst>
        </p14:section>
        <p14:section name="Conclusion" id="{5859FEE0-1088-4FBD-9BAA-71A6B4FB5B06}">
          <p14:sldIdLst>
            <p14:sldId id="311"/>
            <p14:sldId id="264"/>
            <p14:sldId id="33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3564" autoAdjust="0"/>
  </p:normalViewPr>
  <p:slideViewPr>
    <p:cSldViewPr snapToGrid="0">
      <p:cViewPr varScale="1">
        <p:scale>
          <a:sx n="83" d="100"/>
          <a:sy n="83" d="100"/>
        </p:scale>
        <p:origin x="10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image10.png>
</file>

<file path=ppt/media/image11.jpg>
</file>

<file path=ppt/media/image12.jpeg>
</file>

<file path=ppt/media/image13.jpeg>
</file>

<file path=ppt/media/image14.jpeg>
</file>

<file path=ppt/media/image16.png>
</file>

<file path=ppt/media/image2.jpg>
</file>

<file path=ppt/media/image3.jpeg>
</file>

<file path=ppt/media/image4.jpg>
</file>

<file path=ppt/media/image5.jpe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62132-39B9-4FA3-897E-E4296ACDAB4E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1950D-A960-4AD5-B857-6DF948CDC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38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alth.harvard.edu/healthbeat/giving-thanks-can-make-you-happier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Instructor:</a:t>
            </a:r>
            <a:r>
              <a:rPr lang="en-US" baseline="0" dirty="0"/>
              <a:t> </a:t>
            </a:r>
          </a:p>
          <a:p>
            <a:pPr marL="228600" indent="-228600">
              <a:buAutoNum type="arabicPeriod"/>
            </a:pPr>
            <a:r>
              <a:rPr lang="en-US" baseline="0" dirty="0"/>
              <a:t>Read through the whole lesson (including all the notes) before the day of class</a:t>
            </a:r>
          </a:p>
          <a:p>
            <a:pPr marL="228600" indent="-228600">
              <a:buAutoNum type="arabicPeriod"/>
            </a:pPr>
            <a:r>
              <a:rPr lang="en-US" baseline="0" dirty="0"/>
              <a:t>Make note of and gather any supplies you need to bring</a:t>
            </a:r>
          </a:p>
          <a:p>
            <a:pPr marL="228600" indent="-228600">
              <a:buAutoNum type="arabicPeriod"/>
            </a:pPr>
            <a:r>
              <a:rPr lang="en-US" baseline="0" dirty="0"/>
              <a:t>Prepare examples, stories</a:t>
            </a:r>
          </a:p>
          <a:p>
            <a:pPr marL="228600" indent="-228600">
              <a:buAutoNum type="arabicPeriod"/>
            </a:pPr>
            <a:r>
              <a:rPr lang="en-US" baseline="0" dirty="0"/>
              <a:t>Think through how much time you want to spend on individual activities; make notes</a:t>
            </a:r>
          </a:p>
          <a:p>
            <a:pPr marL="228600" indent="-228600">
              <a:buAutoNum type="arabicPeriod"/>
            </a:pPr>
            <a:r>
              <a:rPr lang="en-US" baseline="0" dirty="0"/>
              <a:t>Be sure to allow time to announce the assignment at the end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1-4): 3-5 minutes</a:t>
            </a:r>
          </a:p>
          <a:p>
            <a:pPr marL="0" indent="0">
              <a:buNone/>
            </a:pPr>
            <a:r>
              <a:rPr lang="en-US" baseline="0" dirty="0"/>
              <a:t>Optimism (slides 5-21): 25-35 minutes</a:t>
            </a:r>
          </a:p>
          <a:p>
            <a:pPr marL="0" indent="0">
              <a:buNone/>
            </a:pPr>
            <a:r>
              <a:rPr lang="en-US" baseline="0" dirty="0"/>
              <a:t>Gratitude (slides 22-32): 10-15 minutes</a:t>
            </a:r>
          </a:p>
          <a:p>
            <a:pPr marL="0" indent="0">
              <a:buNone/>
            </a:pPr>
            <a:r>
              <a:rPr lang="en-US" baseline="0" dirty="0"/>
              <a:t>Wrap-up (slides 33-35): 2-3 minutes</a:t>
            </a:r>
          </a:p>
          <a:p>
            <a:pPr marL="0" indent="0">
              <a:buNone/>
            </a:pPr>
            <a:r>
              <a:rPr lang="en-US" dirty="0"/>
              <a:t>Total: 40-58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EBC7-72EA-4374-9157-45C9B31727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439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Optimism</a:t>
            </a:r>
            <a:r>
              <a:rPr lang="en-US" baseline="0" dirty="0"/>
              <a:t> Bias, Tali </a:t>
            </a:r>
            <a:r>
              <a:rPr lang="en-US" baseline="0" dirty="0" err="1"/>
              <a:t>Sharot</a:t>
            </a:r>
            <a:r>
              <a:rPr lang="en-US" baseline="0" dirty="0"/>
              <a:t> (2012). Retrieved from </a:t>
            </a:r>
            <a:r>
              <a:rPr lang="en-US" dirty="0"/>
              <a:t>https://youtu.be/B8rmi95pYL0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0711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Optimism</a:t>
            </a:r>
            <a:r>
              <a:rPr lang="en-US" baseline="0" dirty="0"/>
              <a:t> Bias, Tali </a:t>
            </a:r>
            <a:r>
              <a:rPr lang="en-US" baseline="0" dirty="0" err="1"/>
              <a:t>Sharot</a:t>
            </a:r>
            <a:r>
              <a:rPr lang="en-US" baseline="0" dirty="0"/>
              <a:t> (2012). Retrieved from </a:t>
            </a:r>
            <a:r>
              <a:rPr lang="en-US" dirty="0"/>
              <a:t>https://youtu.be/B8rmi95pYL0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63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Sources:</a:t>
            </a:r>
            <a:r>
              <a:rPr lang="en-US" baseline="0" dirty="0"/>
              <a:t> Tali </a:t>
            </a:r>
            <a:r>
              <a:rPr lang="en-US" baseline="0" dirty="0" err="1"/>
              <a:t>Sharot</a:t>
            </a:r>
            <a:r>
              <a:rPr lang="en-US" baseline="0" dirty="0"/>
              <a:t> (2012). </a:t>
            </a:r>
            <a:r>
              <a:rPr lang="en-US" dirty="0"/>
              <a:t>Optimism</a:t>
            </a:r>
            <a:r>
              <a:rPr lang="en-US" baseline="0" dirty="0"/>
              <a:t> Bias. Retrieved from </a:t>
            </a:r>
            <a:r>
              <a:rPr lang="en-US" dirty="0"/>
              <a:t>https://youtu.be/B8rmi95pYL0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Pursuit of Happiness,</a:t>
            </a:r>
            <a:r>
              <a:rPr lang="en-US" baseline="0" dirty="0"/>
              <a:t> Inc. (2016). </a:t>
            </a:r>
            <a:r>
              <a:rPr lang="en-US" dirty="0"/>
              <a:t>Mindfulness</a:t>
            </a:r>
            <a:r>
              <a:rPr lang="en-US" baseline="0" dirty="0"/>
              <a:t> and Positive Thinking. Retrieved from </a:t>
            </a:r>
            <a:r>
              <a:rPr lang="en-US" dirty="0"/>
              <a:t>http://www.pursuit-of-happiness.org/science-of-happiness/positive-thinking/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341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Optimism</a:t>
            </a:r>
            <a:r>
              <a:rPr lang="en-US" baseline="0" dirty="0"/>
              <a:t> Bias, Tali </a:t>
            </a:r>
            <a:r>
              <a:rPr lang="en-US" baseline="0" dirty="0" err="1"/>
              <a:t>Sharot</a:t>
            </a:r>
            <a:r>
              <a:rPr lang="en-US" baseline="0" dirty="0"/>
              <a:t> (2012). Retrieved from </a:t>
            </a:r>
            <a:r>
              <a:rPr lang="en-US" dirty="0"/>
              <a:t>https://youtu.be/B8rmi95pYL0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4660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Optimists</a:t>
            </a:r>
            <a:r>
              <a:rPr lang="en-US" b="1" baseline="0" dirty="0"/>
              <a:t> believe negative events are temporary, limited, and manageable, and that positive events are permanent, pervasive, and personal. Pessimists believe the opposite. </a:t>
            </a:r>
            <a:endParaRPr lang="en-US" b="1" dirty="0"/>
          </a:p>
          <a:p>
            <a:r>
              <a:rPr lang="en-US" dirty="0"/>
              <a:t>From Martin Seligman’s </a:t>
            </a:r>
            <a:r>
              <a:rPr lang="en-US" i="1" dirty="0"/>
              <a:t>Learned Optimism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446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If you are not naturally</a:t>
            </a:r>
            <a:r>
              <a:rPr lang="en-US" b="1" baseline="0" dirty="0"/>
              <a:t> optimistic, you can learn to be optimistic. </a:t>
            </a:r>
          </a:p>
          <a:p>
            <a:r>
              <a:rPr lang="en-US" b="1" baseline="0" dirty="0"/>
              <a:t>On the next slide, we’ll practice with a few scenarios. You could write the example sentence on the board, or come back to this slide.</a:t>
            </a:r>
            <a:endParaRPr lang="en-US" b="1" dirty="0"/>
          </a:p>
          <a:p>
            <a:r>
              <a:rPr lang="en-US" dirty="0"/>
              <a:t>Source: Learned optimism. (2016) Retrieved from https://en.wikipedia.org/wiki/Learned_optimism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543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1-4): 3-5 minutes</a:t>
            </a:r>
          </a:p>
          <a:p>
            <a:pPr marL="0" indent="0">
              <a:buNone/>
            </a:pPr>
            <a:r>
              <a:rPr lang="en-US" baseline="0" dirty="0"/>
              <a:t>Optimism (slides 5-21): 25-35 minutes</a:t>
            </a:r>
          </a:p>
          <a:p>
            <a:pPr marL="0" indent="0">
              <a:buNone/>
            </a:pPr>
            <a:r>
              <a:rPr lang="en-US" baseline="0" dirty="0"/>
              <a:t>Gratitude (slides 22-34: 10-15 minutes</a:t>
            </a:r>
          </a:p>
          <a:p>
            <a:pPr marL="0" indent="0">
              <a:buNone/>
            </a:pPr>
            <a:r>
              <a:rPr lang="en-US" baseline="0" dirty="0"/>
              <a:t>Wrap-up: 2-3 minutes</a:t>
            </a:r>
          </a:p>
          <a:p>
            <a:pPr marL="0" indent="0">
              <a:buNone/>
            </a:pPr>
            <a:r>
              <a:rPr lang="en-US" dirty="0"/>
              <a:t>Total: 40-58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470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https://www.pexels.com/photo/sunset-person-love-people-69096/ CC0</a:t>
            </a:r>
            <a:r>
              <a:rPr lang="en-US" baseline="0" dirty="0"/>
              <a:t> license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5347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</a:t>
            </a:r>
            <a:r>
              <a:rPr lang="en-US" baseline="0" dirty="0"/>
              <a:t> from https://www.pexels.com/photo/blue-calm-sea-95082/  CC0 license  Brightness altered.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1040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Depending on time remaining, give everyone about 2 minutes to make their list.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Go around the room and have everyone share one thing (no repeats).</a:t>
            </a:r>
            <a:r>
              <a:rPr lang="en-US" b="1" baseline="0" dirty="0"/>
              <a:t> Or (i</a:t>
            </a:r>
            <a:r>
              <a:rPr lang="en-US" b="1" dirty="0"/>
              <a:t>f you don’t have time</a:t>
            </a:r>
            <a:r>
              <a:rPr lang="en-US" b="1" baseline="0" dirty="0"/>
              <a:t> to go around the room), have everyone share in small groups or pairs.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75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/>
              <a:t>Image from https://www.pexels.com/photo/water-drink-fresh-lemons-3303/  CC0 license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Overview:</a:t>
            </a:r>
          </a:p>
          <a:p>
            <a:pPr marL="0" indent="0">
              <a:buNone/>
            </a:pPr>
            <a:r>
              <a:rPr lang="en-US" baseline="0" dirty="0"/>
              <a:t>Intro (slides 1-4): 3-5 minutes</a:t>
            </a:r>
          </a:p>
          <a:p>
            <a:pPr marL="0" indent="0">
              <a:buNone/>
            </a:pPr>
            <a:r>
              <a:rPr lang="en-US" baseline="0" dirty="0"/>
              <a:t>Optimism (slides 5-21): 25-35 minutes</a:t>
            </a:r>
          </a:p>
          <a:p>
            <a:pPr marL="0" indent="0">
              <a:buNone/>
            </a:pPr>
            <a:r>
              <a:rPr lang="en-US" baseline="0" dirty="0"/>
              <a:t>Gratitude: 10-15 minutes</a:t>
            </a:r>
          </a:p>
          <a:p>
            <a:pPr marL="0" indent="0">
              <a:buNone/>
            </a:pPr>
            <a:r>
              <a:rPr lang="en-US" baseline="0" dirty="0"/>
              <a:t>Wrap-up: 2-3 minutes</a:t>
            </a:r>
          </a:p>
          <a:p>
            <a:pPr marL="0" indent="0">
              <a:buNone/>
            </a:pPr>
            <a:r>
              <a:rPr lang="en-US" dirty="0"/>
              <a:t>Total: 40-58 minutes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148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1 minute (If you have less than 10 minutes left,</a:t>
            </a:r>
            <a:r>
              <a:rPr lang="en-US" baseline="0" dirty="0"/>
              <a:t> you could skip this slide and the next)</a:t>
            </a:r>
            <a:endParaRPr lang="en-US" dirty="0"/>
          </a:p>
          <a:p>
            <a:r>
              <a:rPr lang="en-US" dirty="0"/>
              <a:t>The Importance of Thank You</a:t>
            </a:r>
            <a:r>
              <a:rPr lang="en-US" baseline="0" dirty="0"/>
              <a:t> in Our Society</a:t>
            </a:r>
          </a:p>
          <a:p>
            <a:r>
              <a:rPr lang="en-US" dirty="0"/>
              <a:t>https://www.youtube.com/watch?v=56oVuzwfm0E </a:t>
            </a:r>
          </a:p>
          <a:p>
            <a:r>
              <a:rPr lang="en-US" dirty="0"/>
              <a:t>The video may take</a:t>
            </a:r>
            <a:r>
              <a:rPr lang="en-US" baseline="0" dirty="0"/>
              <a:t> several seconds to load (it may help to advance a slide and then return to this one).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3853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2-5</a:t>
            </a:r>
            <a:r>
              <a:rPr lang="en-US" baseline="0" dirty="0"/>
              <a:t>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1443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>
                <a:hlinkClick r:id="rId3"/>
              </a:rPr>
              <a:t>Content: http://www.health.harvard.edu/healthbeat/giving-thanks-can-make-you-happier</a:t>
            </a:r>
            <a:r>
              <a:rPr lang="en-US" u="sng" dirty="0"/>
              <a:t> </a:t>
            </a:r>
          </a:p>
          <a:p>
            <a:r>
              <a:rPr lang="en-US" u="sng" dirty="0"/>
              <a:t>Image: https://www.pexels.com/photo/black-and-white-old-person-woman-25181/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071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Feel</a:t>
            </a:r>
            <a:r>
              <a:rPr lang="en-US" b="1" baseline="0" dirty="0"/>
              <a:t> free to summarize this rather than read it. 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93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Content source: http://www.health.harvard.edu/healthbeat/giving-thanks-can-make-you-happier  </a:t>
            </a:r>
          </a:p>
          <a:p>
            <a:r>
              <a:rPr lang="en-US" dirty="0"/>
              <a:t>Image: John-Mark Smith (2016).</a:t>
            </a:r>
            <a:r>
              <a:rPr lang="en-US" baseline="0" dirty="0"/>
              <a:t> Retrieved from </a:t>
            </a:r>
            <a:r>
              <a:rPr lang="en-US" dirty="0"/>
              <a:t>https://www.pexels.com/photo/person-holding-fountain-pen-211291/ CC0</a:t>
            </a:r>
            <a:r>
              <a:rPr lang="en-US" baseline="0" dirty="0"/>
              <a:t> license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118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http://www.health.harvard.edu/healthbeat/giving-thanks-can-make-you-happier</a:t>
            </a:r>
          </a:p>
          <a:p>
            <a:r>
              <a:rPr lang="en-US" dirty="0"/>
              <a:t>Image: https://www.pexels.com/photo/man-in-red-white-and-blue-check-long-sleeve-shirt-beside-woman-in-black-and-white-stripes-shirt-hugging-each-other-while-sitting-on-a-concrete-surface-168426/ CC0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703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https://www.pexels.com/photo/2-girls-hugging-each-other-outdoor-during-daytime-225017/ CC0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9994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26BEBD-1B0B-4541-BA15-AC8387EE13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303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If the</a:t>
            </a:r>
            <a:r>
              <a:rPr lang="en-US" b="1" baseline="0" dirty="0"/>
              <a:t> Learned Optimism </a:t>
            </a:r>
            <a:r>
              <a:rPr lang="en-US" b="1" dirty="0"/>
              <a:t>test wasn’t completed as homework,</a:t>
            </a:r>
            <a:r>
              <a:rPr lang="en-US" b="1" baseline="0" dirty="0"/>
              <a:t> do it now (takes about 10 minutes).</a:t>
            </a:r>
          </a:p>
          <a:p>
            <a:r>
              <a:rPr lang="en-US" b="1" baseline="0" dirty="0"/>
              <a:t>Calculate your scores at the bottom (but don’t pressure people to share)—based on each score, you’ll get a description—consider all comments together. Most likely, each person in the class is a blend of optimism and pessimism.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812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from </a:t>
            </a:r>
            <a:r>
              <a:rPr lang="en-US" sz="1200" dirty="0"/>
              <a:t>unsplash.com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85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Hancock, JD (2012). Extreme Eeyore. Retrieved from https://www.flickr.com/photos/jdhancock/7767340604</a:t>
            </a:r>
          </a:p>
          <a:p>
            <a:r>
              <a:rPr lang="en-US" dirty="0"/>
              <a:t>Definition</a:t>
            </a:r>
            <a:r>
              <a:rPr lang="en-US" baseline="0" dirty="0"/>
              <a:t> of pessimism from http://glowballwebnetwork.com/difference-between-optimists-pessimists-and-realists/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318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https://www.pexels.com/photo/grayscale-photo-of-explosion-on-the-beach-73909/  CC0</a:t>
            </a:r>
            <a:r>
              <a:rPr lang="en-US" baseline="0" dirty="0"/>
              <a:t> license</a:t>
            </a:r>
          </a:p>
          <a:p>
            <a:r>
              <a:rPr lang="en-US" dirty="0"/>
              <a:t>Definition</a:t>
            </a:r>
            <a:r>
              <a:rPr lang="en-US" baseline="0" dirty="0"/>
              <a:t> of fatalism from http://glowballwebnetwork.com/difference-between-optimists-pessimists-and-realists/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220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https://www.pexels.com/photo/yellow-plush-toy-160739/ CC0 license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Definition</a:t>
            </a:r>
            <a:r>
              <a:rPr lang="en-US" baseline="0" dirty="0"/>
              <a:t> of optimism from http://glowballwebnetwork.com/difference-between-optimists-pessimists-and-realists/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13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from unsplash.com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Definition</a:t>
            </a:r>
            <a:r>
              <a:rPr lang="en-US" baseline="0" dirty="0"/>
              <a:t> of realism from http://glowballwebnetwork.com/difference-between-optimists-pessimists-and-realists/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479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/>
              <a:t>Discuss in pairs,</a:t>
            </a:r>
            <a:r>
              <a:rPr lang="en-US" sz="1200" i="1" baseline="0" dirty="0"/>
              <a:t> small groups, or as a class</a:t>
            </a:r>
            <a:endParaRPr lang="en-US" sz="1200" i="1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/>
              <a:t>(Write these specifics on the board)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81950D-A960-4AD5-B857-6DF948CDC97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32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64068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009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145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530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3776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412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21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463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562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682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202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675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56oVuzwfm0E" TargetMode="External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alth.harvard.edu/healthbeat/giving-thanks-can-make-you-happier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yYGNWIT4eqA" TargetMode="External"/><Relationship Id="rId7" Type="http://schemas.openxmlformats.org/officeDocument/2006/relationships/hyperlink" Target="https://en.wikipedia.org/wiki/Learned_optimism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ursuit-of-happiness.org/science-of-happiness/positive-thinking/" TargetMode="External"/><Relationship Id="rId5" Type="http://schemas.openxmlformats.org/officeDocument/2006/relationships/hyperlink" Target="https://youtu.be/B8rmi95pYL0" TargetMode="External"/><Relationship Id="rId4" Type="http://schemas.openxmlformats.org/officeDocument/2006/relationships/hyperlink" Target="https://youtu.be/2hHNq45rEnU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eb.stanford.edu/class/msande271/onlinetools/LearnedOpt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quizony.com/are-you-an-optimist-pessimist-or-realist/index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24" y="0"/>
            <a:ext cx="609935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183" y="1287865"/>
            <a:ext cx="5151817" cy="42731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573" y="758952"/>
            <a:ext cx="4289411" cy="4041648"/>
          </a:xfrm>
        </p:spPr>
        <p:txBody>
          <a:bodyPr>
            <a:normAutofit/>
          </a:bodyPr>
          <a:lstStyle/>
          <a:p>
            <a:r>
              <a:rPr lang="en-US" sz="6600" dirty="0"/>
              <a:t>The Sunny Side of Life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27095" y="4800600"/>
            <a:ext cx="3753096" cy="1691640"/>
          </a:xfrm>
        </p:spPr>
        <p:txBody>
          <a:bodyPr>
            <a:normAutofit/>
          </a:bodyPr>
          <a:lstStyle/>
          <a:p>
            <a:endParaRPr lang="en-US" sz="2400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4182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0" y="1397405"/>
            <a:ext cx="6094799" cy="40631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Optimism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Optimists generally expect a positive outcome</a:t>
            </a:r>
          </a:p>
          <a:p>
            <a:r>
              <a:rPr lang="en-US" sz="2800" dirty="0"/>
              <a:t>They may be considered gullible or naïve</a:t>
            </a:r>
          </a:p>
          <a:p>
            <a:r>
              <a:rPr lang="en-US" sz="2800" dirty="0"/>
              <a:t>Often, optimists are easily persuaded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962696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15688" r="24989" b="-1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Realism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A realist sees things as they are </a:t>
            </a:r>
          </a:p>
          <a:p>
            <a:r>
              <a:rPr lang="en-US" sz="2800" dirty="0"/>
              <a:t>Focuses on the present</a:t>
            </a:r>
          </a:p>
          <a:p>
            <a:r>
              <a:rPr lang="en-US" sz="2800" dirty="0"/>
              <a:t>Pessimists often view realists as optimists; optimists often view realists as pessimists</a:t>
            </a:r>
          </a:p>
        </p:txBody>
      </p:sp>
    </p:spTree>
    <p:extLst>
      <p:ext uri="{BB962C8B-B14F-4D97-AF65-F5344CB8AC3E}">
        <p14:creationId xmlns:p14="http://schemas.microsoft.com/office/powerpoint/2010/main" val="1359308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Discussion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4" y="1828800"/>
            <a:ext cx="8696166" cy="4351337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3600" i="1" dirty="0"/>
              <a:t>What are the advantages and disadvantages to each mindset (optimism, pessimism, realism)? </a:t>
            </a:r>
          </a:p>
        </p:txBody>
      </p:sp>
    </p:spTree>
    <p:extLst>
      <p:ext uri="{BB962C8B-B14F-4D97-AF65-F5344CB8AC3E}">
        <p14:creationId xmlns:p14="http://schemas.microsoft.com/office/powerpoint/2010/main" val="561227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Optimism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About 80% of people have an optimism bias</a:t>
            </a:r>
          </a:p>
          <a:p>
            <a:r>
              <a:rPr lang="en-US" sz="2400" dirty="0"/>
              <a:t>We are optimistic about ourselves and our families</a:t>
            </a:r>
          </a:p>
          <a:p>
            <a:pPr lvl="1"/>
            <a:r>
              <a:rPr lang="en-US" sz="2200" dirty="0"/>
              <a:t>We tend to overestimate our abilities and positive qualities</a:t>
            </a:r>
          </a:p>
          <a:p>
            <a:pPr lvl="1"/>
            <a:r>
              <a:rPr lang="en-US" sz="2200" dirty="0"/>
              <a:t>We tend to underestimate the likelihood that we will divorce or have cancer</a:t>
            </a:r>
          </a:p>
          <a:p>
            <a:r>
              <a:rPr lang="en-US" sz="2400" dirty="0"/>
              <a:t>We’re somewhat pessimistic about others (e.g., we think bad things are more likely to happen to our neighbors than to us)</a:t>
            </a:r>
          </a:p>
        </p:txBody>
      </p:sp>
    </p:spTree>
    <p:extLst>
      <p:ext uri="{BB962C8B-B14F-4D97-AF65-F5344CB8AC3E}">
        <p14:creationId xmlns:p14="http://schemas.microsoft.com/office/powerpoint/2010/main" val="185482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Optimism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Optimists expect better futures than do pessimists</a:t>
            </a:r>
          </a:p>
          <a:p>
            <a:r>
              <a:rPr lang="en-US" sz="2400" dirty="0"/>
              <a:t>Anticipation of good things enhances well-being</a:t>
            </a:r>
            <a:endParaRPr lang="en-US" sz="2200" dirty="0"/>
          </a:p>
          <a:p>
            <a:r>
              <a:rPr lang="en-US" sz="2400" dirty="0"/>
              <a:t>According to </a:t>
            </a:r>
            <a:r>
              <a:rPr lang="en-US" sz="2400" dirty="0" err="1"/>
              <a:t>Tali</a:t>
            </a:r>
            <a:r>
              <a:rPr lang="en-US" sz="2400" dirty="0"/>
              <a:t> </a:t>
            </a:r>
            <a:r>
              <a:rPr lang="en-US" sz="2400" dirty="0" err="1"/>
              <a:t>Sharot</a:t>
            </a:r>
            <a:r>
              <a:rPr lang="en-US" sz="2400" dirty="0"/>
              <a:t>, without optimism bias, we would all be slightly depressed</a:t>
            </a:r>
          </a:p>
          <a:p>
            <a:pPr lvl="1"/>
            <a:r>
              <a:rPr lang="en-US" sz="2200" dirty="0"/>
              <a:t>People who are slightly depressed are realists</a:t>
            </a:r>
          </a:p>
          <a:p>
            <a:pPr lvl="1"/>
            <a:r>
              <a:rPr lang="en-US" sz="2200" dirty="0"/>
              <a:t>People with severe depression have a pessimism bias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46181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optimism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Success </a:t>
            </a:r>
          </a:p>
          <a:p>
            <a:r>
              <a:rPr lang="en-US" sz="2400" dirty="0"/>
              <a:t>Health</a:t>
            </a:r>
          </a:p>
          <a:p>
            <a:pPr lvl="1"/>
            <a:r>
              <a:rPr lang="en-US" sz="2400" dirty="0"/>
              <a:t>Greater longevity</a:t>
            </a:r>
          </a:p>
          <a:p>
            <a:pPr lvl="1"/>
            <a:r>
              <a:rPr lang="en-US" sz="2400" dirty="0"/>
              <a:t>Lower risk of chronic disease</a:t>
            </a:r>
          </a:p>
          <a:p>
            <a:pPr lvl="1"/>
            <a:r>
              <a:rPr lang="en-US" sz="2400" dirty="0"/>
              <a:t>Faster recovery from illness</a:t>
            </a:r>
          </a:p>
          <a:p>
            <a:r>
              <a:rPr lang="en-US" sz="2400" dirty="0"/>
              <a:t>Psychological Health</a:t>
            </a:r>
          </a:p>
          <a:p>
            <a:pPr lvl="1"/>
            <a:r>
              <a:rPr lang="en-US" sz="2400" dirty="0"/>
              <a:t>Reduced stress and anxiety </a:t>
            </a:r>
          </a:p>
          <a:p>
            <a:pPr lvl="1"/>
            <a:r>
              <a:rPr lang="en-US" sz="2400" dirty="0"/>
              <a:t>Increased ability to cope with difficulties</a:t>
            </a:r>
          </a:p>
          <a:p>
            <a:pPr lvl="1"/>
            <a:r>
              <a:rPr lang="en-US" sz="2400" dirty="0"/>
              <a:t>Quicker recovery from disappointments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252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Optimism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more optimistic you are, the less your brain responds to bad news</a:t>
            </a:r>
          </a:p>
          <a:p>
            <a:r>
              <a:rPr lang="en-US" sz="2800" dirty="0"/>
              <a:t>For example, optimists expect they have a 10% risk of getting cancer; after being told that 30% of people get cancer, the optimists think they have an 11% chance of getting cancer. </a:t>
            </a:r>
          </a:p>
          <a:p>
            <a:r>
              <a:rPr lang="en-US" sz="2800" dirty="0"/>
              <a:t>When might optimism be a good thing?</a:t>
            </a:r>
          </a:p>
          <a:p>
            <a:r>
              <a:rPr lang="en-US" sz="2800" dirty="0"/>
              <a:t>When might optimism be a bad thing?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29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Explanatory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58925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Optimistic</a:t>
            </a:r>
          </a:p>
          <a:p>
            <a:r>
              <a:rPr lang="en-US" sz="2400" dirty="0"/>
              <a:t>I had a great date because I’m an interesting person. </a:t>
            </a:r>
          </a:p>
          <a:p>
            <a:r>
              <a:rPr lang="en-US" sz="2400" dirty="0"/>
              <a:t>On the other hand, failing my test was an isolated event and not really my fault.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Pessimistic</a:t>
            </a:r>
          </a:p>
          <a:p>
            <a:r>
              <a:rPr lang="en-US" sz="2400" dirty="0"/>
              <a:t>No one likes me, and that’s because I’m not interesting.</a:t>
            </a:r>
          </a:p>
          <a:p>
            <a:r>
              <a:rPr lang="en-US" sz="2400" dirty="0"/>
              <a:t>I succeeded because I got lucky. </a:t>
            </a:r>
          </a:p>
        </p:txBody>
      </p:sp>
    </p:spTree>
    <p:extLst>
      <p:ext uri="{BB962C8B-B14F-4D97-AF65-F5344CB8AC3E}">
        <p14:creationId xmlns:p14="http://schemas.microsoft.com/office/powerpoint/2010/main" val="3795778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Learned optimism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Autofit/>
          </a:bodyPr>
          <a:lstStyle/>
          <a:p>
            <a:r>
              <a:rPr lang="en-US" sz="2800" dirty="0"/>
              <a:t>Consciously challenge negative self talk</a:t>
            </a:r>
          </a:p>
          <a:p>
            <a:r>
              <a:rPr lang="en-US" sz="2800" dirty="0"/>
              <a:t>Practice using an optimistic explanatory style:</a:t>
            </a:r>
          </a:p>
          <a:p>
            <a:pPr marL="0" indent="0">
              <a:buNone/>
            </a:pPr>
            <a:r>
              <a:rPr lang="en-US" sz="2800" dirty="0"/>
              <a:t>	“What happened was </a:t>
            </a:r>
          </a:p>
          <a:p>
            <a:pPr marL="0" indent="0">
              <a:buNone/>
            </a:pPr>
            <a:r>
              <a:rPr lang="en-US" sz="2800" dirty="0"/>
              <a:t>	an unlucky situation (not personal), </a:t>
            </a:r>
          </a:p>
          <a:p>
            <a:pPr marL="0" indent="0">
              <a:buNone/>
            </a:pPr>
            <a:r>
              <a:rPr lang="en-US" sz="2800" dirty="0"/>
              <a:t>	and really just a setback (not permanent) </a:t>
            </a:r>
          </a:p>
          <a:p>
            <a:pPr marL="0" indent="0">
              <a:buNone/>
            </a:pPr>
            <a:r>
              <a:rPr lang="en-US" sz="2800" dirty="0"/>
              <a:t>	for this one goal (not pervasive).” </a:t>
            </a:r>
          </a:p>
        </p:txBody>
      </p:sp>
    </p:spTree>
    <p:extLst>
      <p:ext uri="{BB962C8B-B14F-4D97-AF65-F5344CB8AC3E}">
        <p14:creationId xmlns:p14="http://schemas.microsoft.com/office/powerpoint/2010/main" val="333026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828800"/>
            <a:ext cx="9851605" cy="4351337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/>
              <a:t>With a partner, take turns explaining each scenario, first in a pessimistic explanatory style, next in an optimistic explanatory style:</a:t>
            </a:r>
          </a:p>
          <a:p>
            <a:pPr marL="0" indent="0">
              <a:buNone/>
            </a:pPr>
            <a:r>
              <a:rPr lang="en-US" sz="2000" dirty="0"/>
              <a:t>Scenario #1</a:t>
            </a:r>
          </a:p>
          <a:p>
            <a:pPr lvl="1"/>
            <a:r>
              <a:rPr lang="en-US" sz="2000" dirty="0"/>
              <a:t>You applied for 5 jobs, got 3 interviews, and 1 job offer.</a:t>
            </a:r>
          </a:p>
          <a:p>
            <a:pPr marL="0" indent="0">
              <a:buNone/>
            </a:pPr>
            <a:r>
              <a:rPr lang="en-US" sz="2000" dirty="0"/>
              <a:t>Scenario #2</a:t>
            </a:r>
          </a:p>
          <a:p>
            <a:pPr lvl="1">
              <a:lnSpc>
                <a:spcPct val="120000"/>
              </a:lnSpc>
            </a:pPr>
            <a:r>
              <a:rPr lang="en-US" sz="2000" dirty="0"/>
              <a:t>You haven’t been on a date in several weeks, but you just got asked out by someone you find interesting. </a:t>
            </a:r>
          </a:p>
          <a:p>
            <a:pPr marL="0" indent="0">
              <a:buNone/>
            </a:pPr>
            <a:r>
              <a:rPr lang="en-US" sz="2000" dirty="0"/>
              <a:t>Scenario #3</a:t>
            </a:r>
          </a:p>
          <a:p>
            <a:pPr lvl="1">
              <a:lnSpc>
                <a:spcPct val="120000"/>
              </a:lnSpc>
            </a:pPr>
            <a:r>
              <a:rPr lang="en-US" sz="2000" dirty="0"/>
              <a:t>You and your roommate keep fighting about the mess in your apartment. </a:t>
            </a:r>
          </a:p>
        </p:txBody>
      </p:sp>
    </p:spTree>
    <p:extLst>
      <p:ext uri="{BB962C8B-B14F-4D97-AF65-F5344CB8AC3E}">
        <p14:creationId xmlns:p14="http://schemas.microsoft.com/office/powerpoint/2010/main" val="24649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44396"/>
            <a:ext cx="9453351" cy="413120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Explore the concept of confidence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Explore the concept of humility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Discuss the </a:t>
            </a:r>
            <a:r>
              <a:rPr lang="en-US" sz="2400" b="1" dirty="0"/>
              <a:t>balance</a:t>
            </a:r>
            <a:r>
              <a:rPr lang="en-US" sz="2400" dirty="0"/>
              <a:t> between the two concepts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/>
              <a:t>Self-assess</a:t>
            </a:r>
            <a:r>
              <a:rPr lang="en-US" sz="2400" dirty="0"/>
              <a:t> your place on the Humility-Confidence spectrum</a:t>
            </a:r>
          </a:p>
        </p:txBody>
      </p:sp>
    </p:spTree>
    <p:extLst>
      <p:ext uri="{BB962C8B-B14F-4D97-AF65-F5344CB8AC3E}">
        <p14:creationId xmlns:p14="http://schemas.microsoft.com/office/powerpoint/2010/main" val="1768301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i="1" dirty="0"/>
              <a:t>Can you change your mindset?</a:t>
            </a:r>
          </a:p>
          <a:p>
            <a:pPr marL="0" indent="0" algn="ctr">
              <a:buNone/>
            </a:pPr>
            <a:r>
              <a:rPr lang="en-US" sz="4000" i="1" dirty="0"/>
              <a:t>Should you try?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6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Optimism has several benefits</a:t>
            </a:r>
          </a:p>
          <a:p>
            <a:r>
              <a:rPr lang="en-US" sz="3200" dirty="0"/>
              <a:t>Unrealistic optimism can lead to poor planning and decision making</a:t>
            </a:r>
          </a:p>
          <a:p>
            <a:r>
              <a:rPr lang="en-US" sz="3200" dirty="0"/>
              <a:t>Hopeful realism might be the ideal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335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Gratitude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1375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241" y="-635000"/>
            <a:ext cx="12185516" cy="8127999"/>
          </a:xfr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10929" y="3428999"/>
            <a:ext cx="2932134" cy="299075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“Gratitude is not only the greatest of virtues, but the parent of all the others.” -Cicero</a:t>
            </a:r>
          </a:p>
        </p:txBody>
      </p:sp>
    </p:spTree>
    <p:extLst>
      <p:ext uri="{BB962C8B-B14F-4D97-AF65-F5344CB8AC3E}">
        <p14:creationId xmlns:p14="http://schemas.microsoft.com/office/powerpoint/2010/main" val="184254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785995"/>
            <a:ext cx="12192000" cy="81323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Think of a time when someone expressed gratitude to you. How did you feel?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How do you feel when you express gratitude? 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When was the last time you expressed gratitude?</a:t>
            </a:r>
          </a:p>
        </p:txBody>
      </p:sp>
    </p:spTree>
    <p:extLst>
      <p:ext uri="{BB962C8B-B14F-4D97-AF65-F5344CB8AC3E}">
        <p14:creationId xmlns:p14="http://schemas.microsoft.com/office/powerpoint/2010/main" val="114149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Make a list of people and things you’re grateful for.</a:t>
            </a:r>
          </a:p>
          <a:p>
            <a:r>
              <a:rPr lang="en-US" sz="3200" dirty="0"/>
              <a:t>Share something you’re grateful for.</a:t>
            </a:r>
          </a:p>
          <a:p>
            <a:pPr marL="0" indent="0">
              <a:buNone/>
            </a:pPr>
            <a:r>
              <a:rPr lang="en-US" sz="3200" dirty="0"/>
              <a:t>Expressing gratitude tends to make us even more grateful. </a:t>
            </a:r>
          </a:p>
        </p:txBody>
      </p:sp>
    </p:spTree>
    <p:extLst>
      <p:ext uri="{BB962C8B-B14F-4D97-AF65-F5344CB8AC3E}">
        <p14:creationId xmlns:p14="http://schemas.microsoft.com/office/powerpoint/2010/main" val="356930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6oVuzwfm0E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1759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How is “Thank you” used in our society?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What do you think about how we use “Thank you”?</a:t>
            </a:r>
          </a:p>
          <a:p>
            <a:pPr lvl="1">
              <a:lnSpc>
                <a:spcPct val="110000"/>
              </a:lnSpc>
            </a:pPr>
            <a:r>
              <a:rPr lang="en-US" sz="3000" dirty="0"/>
              <a:t>Do we say it too much or not enough? </a:t>
            </a:r>
          </a:p>
        </p:txBody>
      </p:sp>
    </p:spTree>
    <p:extLst>
      <p:ext uri="{BB962C8B-B14F-4D97-AF65-F5344CB8AC3E}">
        <p14:creationId xmlns:p14="http://schemas.microsoft.com/office/powerpoint/2010/main" val="229015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528" y="365760"/>
            <a:ext cx="9956984" cy="1325562"/>
          </a:xfrm>
        </p:spPr>
        <p:txBody>
          <a:bodyPr/>
          <a:lstStyle/>
          <a:p>
            <a:r>
              <a:rPr lang="en-US" dirty="0"/>
              <a:t>Benefits of Expressing Gratitude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7528" y="1828800"/>
            <a:ext cx="4542692" cy="4351337"/>
          </a:xfrm>
        </p:spPr>
        <p:txBody>
          <a:bodyPr>
            <a:normAutofit/>
          </a:bodyPr>
          <a:lstStyle/>
          <a:p>
            <a:pPr lvl="1" fontAlgn="base"/>
            <a:r>
              <a:rPr lang="en-US" sz="3000" dirty="0"/>
              <a:t>Positive emotions</a:t>
            </a:r>
          </a:p>
          <a:p>
            <a:pPr lvl="1" fontAlgn="base"/>
            <a:r>
              <a:rPr lang="en-US" sz="3000" dirty="0"/>
              <a:t>Improved health </a:t>
            </a:r>
          </a:p>
          <a:p>
            <a:pPr lvl="1" fontAlgn="base"/>
            <a:r>
              <a:rPr lang="en-US" sz="3000" dirty="0"/>
              <a:t>Stronger relationships </a:t>
            </a:r>
          </a:p>
          <a:p>
            <a:pPr lvl="1" fontAlgn="base"/>
            <a:r>
              <a:rPr lang="en-US" sz="3000" dirty="0"/>
              <a:t>Ability to deal with adversity </a:t>
            </a:r>
          </a:p>
          <a:p>
            <a:pPr lvl="1" fontAlgn="base"/>
            <a:r>
              <a:rPr lang="en-US" sz="3000" dirty="0"/>
              <a:t>Tendency to relish good experiences </a:t>
            </a:r>
          </a:p>
          <a:p>
            <a:pPr marL="548640" lvl="2" indent="0" fontAlgn="base">
              <a:buNone/>
            </a:pPr>
            <a:endParaRPr lang="en-US" sz="2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105150" y="1828800"/>
            <a:ext cx="7539792" cy="5029200"/>
          </a:xfrm>
        </p:spPr>
      </p:pic>
    </p:spTree>
    <p:extLst>
      <p:ext uri="{BB962C8B-B14F-4D97-AF65-F5344CB8AC3E}">
        <p14:creationId xmlns:p14="http://schemas.microsoft.com/office/powerpoint/2010/main" val="101588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Gratitude Journals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 a study by Robert A. Emmons and Michael E. McCullough, participants were divided into three groups and assigned them to write a few sentences per week for 10 weeks.</a:t>
            </a:r>
          </a:p>
          <a:p>
            <a:r>
              <a:rPr lang="en-US" dirty="0"/>
              <a:t>Group 1 wrote about things they were grateful for during the week.</a:t>
            </a:r>
          </a:p>
          <a:p>
            <a:r>
              <a:rPr lang="en-US" dirty="0"/>
              <a:t>Group 2 wrote things that irritated or bothered them. </a:t>
            </a:r>
          </a:p>
          <a:p>
            <a:r>
              <a:rPr lang="en-US" dirty="0"/>
              <a:t>Group 3 wrote about events that had affected them.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Results:</a:t>
            </a:r>
          </a:p>
          <a:p>
            <a:r>
              <a:rPr lang="en-US" dirty="0"/>
              <a:t>“After 10 weeks, those who wrote about gratitude were more optimistic and felt better about their lives. </a:t>
            </a:r>
          </a:p>
          <a:p>
            <a:r>
              <a:rPr lang="en-US" dirty="0"/>
              <a:t>Surprisingly, they also exercised more and had fewer visits to physicians than those who focused on sources of aggravation.”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http://www.health.harvard.edu/healthbeat/giving-thanks-can-make-you-happier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7540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lesson 10 we discussed a few ways to live the good life. Do you recall the approaches we discussed?</a:t>
            </a:r>
          </a:p>
          <a:p>
            <a:pPr marL="0" indent="0" algn="ctr">
              <a:buNone/>
            </a:pPr>
            <a:r>
              <a:rPr lang="en-US" sz="4400" dirty="0">
                <a:latin typeface="AR HERMANN" panose="02000000000000000000" pitchFamily="2" charset="0"/>
              </a:rPr>
              <a:t>Live</a:t>
            </a:r>
          </a:p>
          <a:p>
            <a:pPr marL="0" indent="0" algn="ctr">
              <a:buNone/>
            </a:pPr>
            <a:r>
              <a:rPr lang="en-US" sz="4400" dirty="0">
                <a:latin typeface="AR CARTER" panose="02000000000000000000" pitchFamily="2" charset="0"/>
              </a:rPr>
              <a:t>Laugh</a:t>
            </a:r>
          </a:p>
          <a:p>
            <a:pPr marL="0" indent="0" algn="ctr">
              <a:buNone/>
            </a:pPr>
            <a:r>
              <a:rPr lang="en-US" sz="4400" dirty="0">
                <a:latin typeface="AR DECODE" panose="02000000000000000000" pitchFamily="2" charset="0"/>
              </a:rPr>
              <a:t>Love</a:t>
            </a:r>
          </a:p>
          <a:p>
            <a:pPr marL="0" indent="0" algn="ctr">
              <a:buNone/>
            </a:pPr>
            <a:r>
              <a:rPr lang="en-US" sz="4000" dirty="0"/>
              <a:t>Balance</a:t>
            </a:r>
            <a:r>
              <a:rPr lang="en-US" sz="4400" dirty="0"/>
              <a:t> </a:t>
            </a:r>
          </a:p>
          <a:p>
            <a:pPr marL="0" indent="0" algn="ctr"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109685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33623" r="7055" b="-1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3" y="215537"/>
            <a:ext cx="4534047" cy="16913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Thank You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0463" y="2057082"/>
            <a:ext cx="4572002" cy="412305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Martin Seligman tested the effect of various interventions on 411 participants</a:t>
            </a:r>
          </a:p>
          <a:p>
            <a:r>
              <a:rPr lang="en-US" sz="2000" dirty="0"/>
              <a:t>The intervention with the greatest impact:</a:t>
            </a:r>
          </a:p>
          <a:p>
            <a:pPr lvl="1"/>
            <a:r>
              <a:rPr lang="en-US" sz="2000" dirty="0"/>
              <a:t>Writing and personally delivering a letter of gratitude to someone that hadn’t adequately been thanked</a:t>
            </a:r>
          </a:p>
          <a:p>
            <a:pPr lvl="1"/>
            <a:r>
              <a:rPr lang="en-US" sz="2000" dirty="0"/>
              <a:t>Happiness scores increased enormously, and the benefit lasted months</a:t>
            </a:r>
          </a:p>
        </p:txBody>
      </p:sp>
    </p:spTree>
    <p:extLst>
      <p:ext uri="{BB962C8B-B14F-4D97-AF65-F5344CB8AC3E}">
        <p14:creationId xmlns:p14="http://schemas.microsoft.com/office/powerpoint/2010/main" val="204323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3905" r="26773" b="-1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Saying, “Thanks”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Individuals who thank their partner feel more positive toward the other person and more comfortable expressing concerns about their relationship.</a:t>
            </a:r>
          </a:p>
          <a:p>
            <a:r>
              <a:rPr lang="en-US" sz="2400" dirty="0"/>
              <a:t>Employees tend to work harder when managers thank them for their work.</a:t>
            </a: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051063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-327972"/>
            <a:ext cx="12192000" cy="81280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248" y="491139"/>
            <a:ext cx="3369461" cy="3976382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05000"/>
              </a:lnSpc>
              <a:buNone/>
            </a:pPr>
            <a:r>
              <a:rPr lang="en-US" sz="57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Challenge: </a:t>
            </a:r>
          </a:p>
          <a:p>
            <a:pPr marL="0" indent="0">
              <a:lnSpc>
                <a:spcPct val="105000"/>
              </a:lnSpc>
              <a:buNone/>
            </a:pPr>
            <a:r>
              <a:rPr lang="en-US" sz="4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Choose a way to express gratitude this week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99671" y="412041"/>
            <a:ext cx="439232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Say thanks every day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Keep a gratitude journal this week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Send someone a thank you note</a:t>
            </a:r>
          </a:p>
        </p:txBody>
      </p:sp>
    </p:spTree>
    <p:extLst>
      <p:ext uri="{BB962C8B-B14F-4D97-AF65-F5344CB8AC3E}">
        <p14:creationId xmlns:p14="http://schemas.microsoft.com/office/powerpoint/2010/main" val="111308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Objectives: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Understand optimism and how to increase it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Discuss the benefits of gratitude</a:t>
            </a:r>
          </a:p>
        </p:txBody>
      </p:sp>
    </p:spTree>
    <p:extLst>
      <p:ext uri="{BB962C8B-B14F-4D97-AF65-F5344CB8AC3E}">
        <p14:creationId xmlns:p14="http://schemas.microsoft.com/office/powerpoint/2010/main" val="237061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76097"/>
            <a:ext cx="8595360" cy="4351337"/>
          </a:xfrm>
        </p:spPr>
        <p:txBody>
          <a:bodyPr>
            <a:normAutofit lnSpcReduction="10000"/>
          </a:bodyPr>
          <a:lstStyle/>
          <a:p>
            <a:r>
              <a:rPr lang="en-US" sz="2400" i="1" dirty="0"/>
              <a:t>The Power of Optimism, </a:t>
            </a:r>
            <a:r>
              <a:rPr lang="en-US" sz="2400" dirty="0"/>
              <a:t>Bert Jacobs: </a:t>
            </a:r>
            <a:r>
              <a:rPr lang="en-US" sz="2400" i="1" dirty="0">
                <a:hlinkClick r:id="rId3"/>
              </a:rPr>
              <a:t>https://youtu.be/yYGNWIT4eqA</a:t>
            </a:r>
            <a:r>
              <a:rPr lang="en-US" sz="2400" i="1" dirty="0"/>
              <a:t> </a:t>
            </a:r>
            <a:endParaRPr lang="en-US" sz="2400" dirty="0"/>
          </a:p>
          <a:p>
            <a:r>
              <a:rPr lang="en-US" sz="2400" i="1" dirty="0"/>
              <a:t>Book review of Learned Optimism: </a:t>
            </a:r>
            <a:r>
              <a:rPr lang="en-US" sz="2400" i="1" dirty="0">
                <a:hlinkClick r:id="rId4"/>
              </a:rPr>
              <a:t>https://youtu.be/2hHNq45rEnU</a:t>
            </a:r>
            <a:r>
              <a:rPr lang="en-US" sz="2400" i="1" dirty="0"/>
              <a:t> </a:t>
            </a:r>
          </a:p>
          <a:p>
            <a:r>
              <a:rPr lang="en-US" sz="2400" i="1" dirty="0"/>
              <a:t>The Optimism Bias, </a:t>
            </a:r>
            <a:r>
              <a:rPr lang="en-US" sz="2400" dirty="0"/>
              <a:t>Tali </a:t>
            </a:r>
            <a:r>
              <a:rPr lang="en-US" sz="2400" dirty="0" err="1"/>
              <a:t>Sharot</a:t>
            </a:r>
            <a:r>
              <a:rPr lang="en-US" sz="2400" i="1" dirty="0"/>
              <a:t>: </a:t>
            </a:r>
            <a:r>
              <a:rPr lang="en-US" sz="2400" i="1" dirty="0">
                <a:hlinkClick r:id="rId5"/>
              </a:rPr>
              <a:t>https://youtu.be/B8rmi95pYL0</a:t>
            </a:r>
            <a:r>
              <a:rPr lang="en-US" sz="2400" i="1" dirty="0"/>
              <a:t> </a:t>
            </a:r>
          </a:p>
          <a:p>
            <a:r>
              <a:rPr lang="en-US" sz="2400" i="1" dirty="0"/>
              <a:t>Mindfulness and Positive Thinking: </a:t>
            </a:r>
            <a:r>
              <a:rPr lang="en-US" sz="2400" i="1" dirty="0">
                <a:hlinkClick r:id="rId6"/>
              </a:rPr>
              <a:t>http://www.pursuit-of-happiness.org/science-of-happiness/positive-thinking/</a:t>
            </a:r>
            <a:r>
              <a:rPr lang="en-US" sz="2400" i="1" dirty="0"/>
              <a:t> </a:t>
            </a:r>
          </a:p>
          <a:p>
            <a:r>
              <a:rPr lang="en-US" sz="2400" i="1" dirty="0"/>
              <a:t>Learned Optimism: </a:t>
            </a:r>
            <a:r>
              <a:rPr lang="en-US" sz="2400" i="1" dirty="0">
                <a:hlinkClick r:id="rId7"/>
              </a:rPr>
              <a:t>https://en.wikipedia.org/wiki/Learned_optimism</a:t>
            </a:r>
            <a:r>
              <a:rPr lang="en-US" sz="24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2645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063" y="2455898"/>
            <a:ext cx="8594725" cy="3097141"/>
          </a:xfrm>
          <a:prstGeom prst="rect">
            <a:avLst/>
          </a:prstGeom>
        </p:spPr>
      </p:pic>
      <p:pic>
        <p:nvPicPr>
          <p:cNvPr id="1025" name="Picture 1" descr="Creative Commons Licen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424" y="639322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541834" y="6177776"/>
            <a:ext cx="38137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Content (not images or videos) copyright information:</a:t>
            </a:r>
          </a:p>
        </p:txBody>
      </p:sp>
    </p:spTree>
    <p:extLst>
      <p:ext uri="{BB962C8B-B14F-4D97-AF65-F5344CB8AC3E}">
        <p14:creationId xmlns:p14="http://schemas.microsoft.com/office/powerpoint/2010/main" val="153627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Objectives: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Understand optimism and how to increase it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Discuss the benefits of gratitude</a:t>
            </a:r>
          </a:p>
        </p:txBody>
      </p:sp>
    </p:spTree>
    <p:extLst>
      <p:ext uri="{BB962C8B-B14F-4D97-AF65-F5344CB8AC3E}">
        <p14:creationId xmlns:p14="http://schemas.microsoft.com/office/powerpoint/2010/main" val="3677600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1489"/>
            <a:ext cx="11292840" cy="26065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8901" b="31874"/>
          <a:stretch/>
        </p:blipFill>
        <p:spPr>
          <a:xfrm>
            <a:off x="457200" y="10"/>
            <a:ext cx="10835640" cy="4251479"/>
          </a:xfrm>
          <a:prstGeom prst="rect">
            <a:avLst/>
          </a:prstGeom>
        </p:spPr>
      </p:pic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4624001"/>
            <a:ext cx="9777603" cy="11525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Optimism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14400" y="5747950"/>
            <a:ext cx="9777603" cy="59436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140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746451"/>
      </p:ext>
    </p:extLst>
  </p:cSld>
  <p:clrMapOvr>
    <a:masterClrMapping/>
  </p:clrMapOvr>
  <p:transition spd="slow">
    <p:comb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0720" y="1483112"/>
            <a:ext cx="9119913" cy="4351337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Take the Learned Optimism Test:</a:t>
            </a:r>
          </a:p>
          <a:p>
            <a:r>
              <a:rPr lang="en-US" sz="3200" dirty="0">
                <a:hlinkClick r:id="rId3"/>
              </a:rPr>
              <a:t>http://web.stanford.edu/class/msande271/onlinetools/LearnedOpt.html</a:t>
            </a:r>
            <a:r>
              <a:rPr lang="en-US" sz="3200" dirty="0"/>
              <a:t> </a:t>
            </a:r>
          </a:p>
          <a:p>
            <a:endParaRPr lang="en-US" dirty="0"/>
          </a:p>
          <a:p>
            <a:r>
              <a:rPr lang="en-US" sz="3200" dirty="0"/>
              <a:t>Or this one: Are You an Optimist, Pessimist, or Realist?</a:t>
            </a:r>
          </a:p>
          <a:p>
            <a:r>
              <a:rPr lang="en-US" sz="3200" dirty="0">
                <a:hlinkClick r:id="rId4"/>
              </a:rPr>
              <a:t>http://www.quizony.com/are-you-an-optimist-pessimist-or-realist/index.html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12744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0" y="-457199"/>
            <a:ext cx="11342543" cy="755744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0584" y="791737"/>
            <a:ext cx="2562996" cy="803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Reflect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320435" y="1595499"/>
            <a:ext cx="4701671" cy="3943229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3200" dirty="0">
                <a:latin typeface="Arial Rounded MT Bold" panose="020F0704030504030204" pitchFamily="34" charset="0"/>
              </a:rPr>
              <a:t>Are you more optimistic or pessimistic?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70142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r="29570"/>
          <a:stretch/>
        </p:blipFill>
        <p:spPr>
          <a:xfrm>
            <a:off x="344245" y="849854"/>
            <a:ext cx="4744122" cy="4483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5406" y="365760"/>
            <a:ext cx="5259106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Pessimism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95406" y="1828800"/>
            <a:ext cx="5297059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Pessimistic people see the glass as half-empty</a:t>
            </a:r>
          </a:p>
          <a:p>
            <a:r>
              <a:rPr lang="en-US" sz="2800" dirty="0"/>
              <a:t>They tend to be skeptical</a:t>
            </a:r>
          </a:p>
          <a:p>
            <a:r>
              <a:rPr lang="en-US" sz="2800" dirty="0"/>
              <a:t>They need proof</a:t>
            </a:r>
          </a:p>
          <a:p>
            <a:r>
              <a:rPr lang="en-US" sz="2800" dirty="0"/>
              <a:t>Scientific people are often in this group</a:t>
            </a:r>
          </a:p>
        </p:txBody>
      </p:sp>
    </p:spTree>
    <p:extLst>
      <p:ext uri="{BB962C8B-B14F-4D97-AF65-F5344CB8AC3E}">
        <p14:creationId xmlns:p14="http://schemas.microsoft.com/office/powerpoint/2010/main" val="17750992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1618" r="20561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8675" y="640080"/>
            <a:ext cx="3075836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Fatalism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78675" y="1936955"/>
            <a:ext cx="3075836" cy="424318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A fatalist expects the worst</a:t>
            </a:r>
          </a:p>
          <a:p>
            <a:r>
              <a:rPr lang="en-US" sz="2800" dirty="0"/>
              <a:t>Think Doomsday</a:t>
            </a:r>
          </a:p>
        </p:txBody>
      </p:sp>
    </p:spTree>
    <p:extLst>
      <p:ext uri="{BB962C8B-B14F-4D97-AF65-F5344CB8AC3E}">
        <p14:creationId xmlns:p14="http://schemas.microsoft.com/office/powerpoint/2010/main" val="500755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1414</TotalTime>
  <Words>1724</Words>
  <Application>Microsoft Office PowerPoint</Application>
  <PresentationFormat>Widescreen</PresentationFormat>
  <Paragraphs>246</Paragraphs>
  <Slides>35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 CARTER</vt:lpstr>
      <vt:lpstr>AR DECODE</vt:lpstr>
      <vt:lpstr>AR HERMANN</vt:lpstr>
      <vt:lpstr>Arial</vt:lpstr>
      <vt:lpstr>Arial Rounded MT Bold</vt:lpstr>
      <vt:lpstr>Calibri</vt:lpstr>
      <vt:lpstr>Century Schoolbook</vt:lpstr>
      <vt:lpstr>Wingdings 2</vt:lpstr>
      <vt:lpstr>View</vt:lpstr>
      <vt:lpstr>The Sunny Side of Life</vt:lpstr>
      <vt:lpstr>Review</vt:lpstr>
      <vt:lpstr>Review</vt:lpstr>
      <vt:lpstr>Today </vt:lpstr>
      <vt:lpstr>Optimism</vt:lpstr>
      <vt:lpstr>PowerPoint Presentation</vt:lpstr>
      <vt:lpstr>Reflect</vt:lpstr>
      <vt:lpstr>Pessimism</vt:lpstr>
      <vt:lpstr>Fatalism</vt:lpstr>
      <vt:lpstr>Optimism</vt:lpstr>
      <vt:lpstr>Realism</vt:lpstr>
      <vt:lpstr>Class Discussion</vt:lpstr>
      <vt:lpstr>Optimism Bias</vt:lpstr>
      <vt:lpstr>Optimism Bias</vt:lpstr>
      <vt:lpstr>Benefits of optimism</vt:lpstr>
      <vt:lpstr>Optimism Bias</vt:lpstr>
      <vt:lpstr>Explanatory Styles</vt:lpstr>
      <vt:lpstr>Learned optimism </vt:lpstr>
      <vt:lpstr>Practice</vt:lpstr>
      <vt:lpstr>Discuss</vt:lpstr>
      <vt:lpstr>Summary</vt:lpstr>
      <vt:lpstr>Gratitude</vt:lpstr>
      <vt:lpstr>PowerPoint Presentation</vt:lpstr>
      <vt:lpstr>Reflect</vt:lpstr>
      <vt:lpstr>Exercise</vt:lpstr>
      <vt:lpstr>PowerPoint Presentation</vt:lpstr>
      <vt:lpstr>Discuss</vt:lpstr>
      <vt:lpstr>Benefits of Expressing Gratitude</vt:lpstr>
      <vt:lpstr>Gratitude Journals</vt:lpstr>
      <vt:lpstr>Thank You Notes</vt:lpstr>
      <vt:lpstr>Saying, “Thanks”</vt:lpstr>
      <vt:lpstr>PowerPoint Presentation</vt:lpstr>
      <vt:lpstr>Review</vt:lpstr>
      <vt:lpstr>Additional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Good Life</dc:title>
  <dc:creator>Jacob Brown</dc:creator>
  <cp:lastModifiedBy>Stacie Mason</cp:lastModifiedBy>
  <cp:revision>189</cp:revision>
  <dcterms:created xsi:type="dcterms:W3CDTF">2016-06-04T18:37:53Z</dcterms:created>
  <dcterms:modified xsi:type="dcterms:W3CDTF">2017-01-11T17:02:11Z</dcterms:modified>
</cp:coreProperties>
</file>

<file path=docProps/thumbnail.jpeg>
</file>